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Fraunces Medium"/>
      <p:regular r:id="rId17"/>
    </p:embeddedFont>
    <p:embeddedFont>
      <p:font typeface="Fraunces Medium"/>
      <p:regular r:id="rId18"/>
    </p:embeddedFont>
    <p:embeddedFont>
      <p:font typeface="Fraunces Medium"/>
      <p:regular r:id="rId19"/>
    </p:embeddedFont>
    <p:embeddedFont>
      <p:font typeface="Fraunces Medium"/>
      <p:regular r:id="rId20"/>
    </p:embeddedFont>
    <p:embeddedFont>
      <p:font typeface="Epilogue"/>
      <p:regular r:id="rId21"/>
    </p:embeddedFont>
    <p:embeddedFont>
      <p:font typeface="Epilogue"/>
      <p:regular r:id="rId22"/>
    </p:embeddedFont>
    <p:embeddedFont>
      <p:font typeface="Epilogue"/>
      <p:regular r:id="rId23"/>
    </p:embeddedFont>
    <p:embeddedFont>
      <p:font typeface="Epilogue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svg"/><Relationship Id="rId3" Type="http://schemas.openxmlformats.org/officeDocument/2006/relationships/slideLayout" Target="../slideLayouts/slideLayout11.xml"/><Relationship Id="rId4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svg"/><Relationship Id="rId3" Type="http://schemas.openxmlformats.org/officeDocument/2006/relationships/slideLayout" Target="../slideLayouts/slideLayout3.xml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svg"/><Relationship Id="rId3" Type="http://schemas.openxmlformats.org/officeDocument/2006/relationships/image" Target="../media/image-4-3.png"/><Relationship Id="rId4" Type="http://schemas.openxmlformats.org/officeDocument/2006/relationships/slideLayout" Target="../slideLayouts/slideLayout5.xml"/><Relationship Id="rId5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slideLayout" Target="../slideLayouts/slideLayout6.xml"/><Relationship Id="rId7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69152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Customer Shopping Behavior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44924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Uncovering insights from 3,900 purchases to guide strategic business decisions through data-driven analysis of spending patterns, customer segments, and product preferences.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217414" y="627817"/>
            <a:ext cx="1260396" cy="307181"/>
          </a:xfrm>
          <a:prstGeom prst="roundRect">
            <a:avLst>
              <a:gd name="adj" fmla="val 19333"/>
            </a:avLst>
          </a:prstGeom>
          <a:solidFill>
            <a:srgbClr val="181E34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323380" y="710684"/>
            <a:ext cx="141327" cy="14132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535311" y="680799"/>
            <a:ext cx="836533" cy="2012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1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ACTION PLAN</a:t>
            </a:r>
            <a:endParaRPr lang="en-US" sz="1100" dirty="0"/>
          </a:p>
        </p:txBody>
      </p:sp>
      <p:sp>
        <p:nvSpPr>
          <p:cNvPr id="5" name="Text 2"/>
          <p:cNvSpPr/>
          <p:nvPr/>
        </p:nvSpPr>
        <p:spPr>
          <a:xfrm>
            <a:off x="1217414" y="990005"/>
            <a:ext cx="5950982" cy="5522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300"/>
              </a:lnSpc>
              <a:buNone/>
            </a:pPr>
            <a:r>
              <a:rPr lang="en-US" sz="3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Strategic Recommendations</a:t>
            </a:r>
            <a:endParaRPr lang="en-US" sz="3450" dirty="0"/>
          </a:p>
        </p:txBody>
      </p:sp>
      <p:sp>
        <p:nvSpPr>
          <p:cNvPr id="6" name="Shape 3"/>
          <p:cNvSpPr/>
          <p:nvPr/>
        </p:nvSpPr>
        <p:spPr>
          <a:xfrm>
            <a:off x="1217414" y="1748790"/>
            <a:ext cx="12195572" cy="1060490"/>
          </a:xfrm>
          <a:prstGeom prst="roundRect">
            <a:avLst>
              <a:gd name="adj" fmla="val 7000"/>
            </a:avLst>
          </a:prstGeom>
          <a:solidFill>
            <a:srgbClr val="080E26"/>
          </a:solidFill>
          <a:ln w="22860">
            <a:solidFill>
              <a:srgbClr val="414A70"/>
            </a:solidFill>
            <a:prstDash val="solid"/>
          </a:ln>
        </p:spPr>
      </p:sp>
      <p:sp>
        <p:nvSpPr>
          <p:cNvPr id="7" name="Shape 4"/>
          <p:cNvSpPr/>
          <p:nvPr/>
        </p:nvSpPr>
        <p:spPr>
          <a:xfrm>
            <a:off x="1240274" y="1771650"/>
            <a:ext cx="706993" cy="1014770"/>
          </a:xfrm>
          <a:prstGeom prst="roundRect">
            <a:avLst>
              <a:gd name="adj" fmla="val 6620"/>
            </a:avLst>
          </a:prstGeom>
          <a:solidFill>
            <a:srgbClr val="283157"/>
          </a:solidFill>
          <a:ln/>
        </p:spPr>
      </p:sp>
      <p:sp>
        <p:nvSpPr>
          <p:cNvPr id="8" name="Text 5"/>
          <p:cNvSpPr/>
          <p:nvPr/>
        </p:nvSpPr>
        <p:spPr>
          <a:xfrm>
            <a:off x="1457444" y="2113359"/>
            <a:ext cx="265033" cy="3313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20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1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2084903" y="1948339"/>
            <a:ext cx="2209324" cy="2762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Boost Subscriptions</a:t>
            </a:r>
            <a:endParaRPr lang="en-US" sz="1700" dirty="0"/>
          </a:p>
        </p:txBody>
      </p:sp>
      <p:sp>
        <p:nvSpPr>
          <p:cNvPr id="10" name="Text 7"/>
          <p:cNvSpPr/>
          <p:nvPr/>
        </p:nvSpPr>
        <p:spPr>
          <a:xfrm>
            <a:off x="2084903" y="2307193"/>
            <a:ext cx="11128534" cy="2515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3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Promote exclusive benefits to convert the 2,518 repeat buyers who aren't yet subscribers</a:t>
            </a:r>
            <a:endParaRPr lang="en-US" sz="1350" dirty="0"/>
          </a:p>
        </p:txBody>
      </p:sp>
      <p:sp>
        <p:nvSpPr>
          <p:cNvPr id="11" name="Shape 8"/>
          <p:cNvSpPr/>
          <p:nvPr/>
        </p:nvSpPr>
        <p:spPr>
          <a:xfrm>
            <a:off x="1217414" y="2946916"/>
            <a:ext cx="12195572" cy="1060490"/>
          </a:xfrm>
          <a:prstGeom prst="roundRect">
            <a:avLst>
              <a:gd name="adj" fmla="val 7000"/>
            </a:avLst>
          </a:prstGeom>
          <a:solidFill>
            <a:srgbClr val="080E26"/>
          </a:solidFill>
          <a:ln w="22860">
            <a:solidFill>
              <a:srgbClr val="414A70"/>
            </a:solidFill>
            <a:prstDash val="solid"/>
          </a:ln>
        </p:spPr>
      </p:sp>
      <p:sp>
        <p:nvSpPr>
          <p:cNvPr id="12" name="Shape 9"/>
          <p:cNvSpPr/>
          <p:nvPr/>
        </p:nvSpPr>
        <p:spPr>
          <a:xfrm>
            <a:off x="1240274" y="2969776"/>
            <a:ext cx="706993" cy="1014770"/>
          </a:xfrm>
          <a:prstGeom prst="roundRect">
            <a:avLst>
              <a:gd name="adj" fmla="val 6620"/>
            </a:avLst>
          </a:prstGeom>
          <a:solidFill>
            <a:srgbClr val="283157"/>
          </a:solidFill>
          <a:ln/>
        </p:spPr>
      </p:sp>
      <p:sp>
        <p:nvSpPr>
          <p:cNvPr id="13" name="Text 10"/>
          <p:cNvSpPr/>
          <p:nvPr/>
        </p:nvSpPr>
        <p:spPr>
          <a:xfrm>
            <a:off x="1457444" y="3311485"/>
            <a:ext cx="265033" cy="3313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20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2</a:t>
            </a:r>
            <a:endParaRPr lang="en-US" sz="2050" dirty="0"/>
          </a:p>
        </p:txBody>
      </p:sp>
      <p:sp>
        <p:nvSpPr>
          <p:cNvPr id="14" name="Text 11"/>
          <p:cNvSpPr/>
          <p:nvPr/>
        </p:nvSpPr>
        <p:spPr>
          <a:xfrm>
            <a:off x="2084903" y="3146465"/>
            <a:ext cx="2967871" cy="2762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Customer Loyalty Programs</a:t>
            </a:r>
            <a:endParaRPr lang="en-US" sz="1700" dirty="0"/>
          </a:p>
        </p:txBody>
      </p:sp>
      <p:sp>
        <p:nvSpPr>
          <p:cNvPr id="15" name="Text 12"/>
          <p:cNvSpPr/>
          <p:nvPr/>
        </p:nvSpPr>
        <p:spPr>
          <a:xfrm>
            <a:off x="2084903" y="3505319"/>
            <a:ext cx="11128534" cy="2515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3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Reward repeat buyers to accelerate movement from Returning to Loyal segment</a:t>
            </a:r>
            <a:endParaRPr lang="en-US" sz="1350" dirty="0"/>
          </a:p>
        </p:txBody>
      </p:sp>
      <p:sp>
        <p:nvSpPr>
          <p:cNvPr id="16" name="Shape 13"/>
          <p:cNvSpPr/>
          <p:nvPr/>
        </p:nvSpPr>
        <p:spPr>
          <a:xfrm>
            <a:off x="1217414" y="4145042"/>
            <a:ext cx="12195572" cy="1060490"/>
          </a:xfrm>
          <a:prstGeom prst="roundRect">
            <a:avLst>
              <a:gd name="adj" fmla="val 7000"/>
            </a:avLst>
          </a:prstGeom>
          <a:solidFill>
            <a:srgbClr val="080E26"/>
          </a:solidFill>
          <a:ln w="22860">
            <a:solidFill>
              <a:srgbClr val="414A70"/>
            </a:solidFill>
            <a:prstDash val="solid"/>
          </a:ln>
        </p:spPr>
      </p:sp>
      <p:sp>
        <p:nvSpPr>
          <p:cNvPr id="17" name="Shape 14"/>
          <p:cNvSpPr/>
          <p:nvPr/>
        </p:nvSpPr>
        <p:spPr>
          <a:xfrm>
            <a:off x="1240274" y="4167902"/>
            <a:ext cx="706993" cy="1014770"/>
          </a:xfrm>
          <a:prstGeom prst="roundRect">
            <a:avLst>
              <a:gd name="adj" fmla="val 6620"/>
            </a:avLst>
          </a:prstGeom>
          <a:solidFill>
            <a:srgbClr val="283157"/>
          </a:solidFill>
          <a:ln/>
        </p:spPr>
      </p:sp>
      <p:sp>
        <p:nvSpPr>
          <p:cNvPr id="18" name="Text 15"/>
          <p:cNvSpPr/>
          <p:nvPr/>
        </p:nvSpPr>
        <p:spPr>
          <a:xfrm>
            <a:off x="1457444" y="4509611"/>
            <a:ext cx="265033" cy="3313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20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3</a:t>
            </a:r>
            <a:endParaRPr lang="en-US" sz="2050" dirty="0"/>
          </a:p>
        </p:txBody>
      </p:sp>
      <p:sp>
        <p:nvSpPr>
          <p:cNvPr id="19" name="Text 16"/>
          <p:cNvSpPr/>
          <p:nvPr/>
        </p:nvSpPr>
        <p:spPr>
          <a:xfrm>
            <a:off x="2084903" y="4344591"/>
            <a:ext cx="2464594" cy="2762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Review Discount Policy</a:t>
            </a:r>
            <a:endParaRPr lang="en-US" sz="1700" dirty="0"/>
          </a:p>
        </p:txBody>
      </p:sp>
      <p:sp>
        <p:nvSpPr>
          <p:cNvPr id="20" name="Text 17"/>
          <p:cNvSpPr/>
          <p:nvPr/>
        </p:nvSpPr>
        <p:spPr>
          <a:xfrm>
            <a:off x="2084903" y="4703445"/>
            <a:ext cx="11128534" cy="2515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3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Balance promotional sales with margin control for discount-dependent products</a:t>
            </a:r>
            <a:endParaRPr lang="en-US" sz="1350" dirty="0"/>
          </a:p>
        </p:txBody>
      </p:sp>
      <p:sp>
        <p:nvSpPr>
          <p:cNvPr id="21" name="Shape 18"/>
          <p:cNvSpPr/>
          <p:nvPr/>
        </p:nvSpPr>
        <p:spPr>
          <a:xfrm>
            <a:off x="1217414" y="5343168"/>
            <a:ext cx="12195572" cy="1060490"/>
          </a:xfrm>
          <a:prstGeom prst="roundRect">
            <a:avLst>
              <a:gd name="adj" fmla="val 7000"/>
            </a:avLst>
          </a:prstGeom>
          <a:solidFill>
            <a:srgbClr val="080E26"/>
          </a:solidFill>
          <a:ln w="22860">
            <a:solidFill>
              <a:srgbClr val="414A70"/>
            </a:solidFill>
            <a:prstDash val="solid"/>
          </a:ln>
        </p:spPr>
      </p:sp>
      <p:sp>
        <p:nvSpPr>
          <p:cNvPr id="22" name="Shape 19"/>
          <p:cNvSpPr/>
          <p:nvPr/>
        </p:nvSpPr>
        <p:spPr>
          <a:xfrm>
            <a:off x="1240274" y="5366028"/>
            <a:ext cx="706993" cy="1014770"/>
          </a:xfrm>
          <a:prstGeom prst="roundRect">
            <a:avLst>
              <a:gd name="adj" fmla="val 6620"/>
            </a:avLst>
          </a:prstGeom>
          <a:solidFill>
            <a:srgbClr val="283157"/>
          </a:solidFill>
          <a:ln/>
        </p:spPr>
      </p:sp>
      <p:sp>
        <p:nvSpPr>
          <p:cNvPr id="23" name="Text 20"/>
          <p:cNvSpPr/>
          <p:nvPr/>
        </p:nvSpPr>
        <p:spPr>
          <a:xfrm>
            <a:off x="1457444" y="5707737"/>
            <a:ext cx="265033" cy="3313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20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4</a:t>
            </a:r>
            <a:endParaRPr lang="en-US" sz="2050" dirty="0"/>
          </a:p>
        </p:txBody>
      </p:sp>
      <p:sp>
        <p:nvSpPr>
          <p:cNvPr id="24" name="Text 21"/>
          <p:cNvSpPr/>
          <p:nvPr/>
        </p:nvSpPr>
        <p:spPr>
          <a:xfrm>
            <a:off x="2084903" y="5542717"/>
            <a:ext cx="2209324" cy="2762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Product Positioning</a:t>
            </a:r>
            <a:endParaRPr lang="en-US" sz="1700" dirty="0"/>
          </a:p>
        </p:txBody>
      </p:sp>
      <p:sp>
        <p:nvSpPr>
          <p:cNvPr id="25" name="Text 22"/>
          <p:cNvSpPr/>
          <p:nvPr/>
        </p:nvSpPr>
        <p:spPr>
          <a:xfrm>
            <a:off x="2084903" y="5901571"/>
            <a:ext cx="11128534" cy="2515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3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Highlight top-rated items (Gloves, Sandals, Boots) in marketing campaigns</a:t>
            </a:r>
            <a:endParaRPr lang="en-US" sz="1350" dirty="0"/>
          </a:p>
        </p:txBody>
      </p:sp>
      <p:sp>
        <p:nvSpPr>
          <p:cNvPr id="26" name="Shape 23"/>
          <p:cNvSpPr/>
          <p:nvPr/>
        </p:nvSpPr>
        <p:spPr>
          <a:xfrm>
            <a:off x="1217414" y="6541294"/>
            <a:ext cx="12195572" cy="1060490"/>
          </a:xfrm>
          <a:prstGeom prst="roundRect">
            <a:avLst>
              <a:gd name="adj" fmla="val 7000"/>
            </a:avLst>
          </a:prstGeom>
          <a:solidFill>
            <a:srgbClr val="080E26"/>
          </a:solidFill>
          <a:ln w="22860">
            <a:solidFill>
              <a:srgbClr val="414A70"/>
            </a:solidFill>
            <a:prstDash val="solid"/>
          </a:ln>
        </p:spPr>
      </p:sp>
      <p:sp>
        <p:nvSpPr>
          <p:cNvPr id="27" name="Shape 24"/>
          <p:cNvSpPr/>
          <p:nvPr/>
        </p:nvSpPr>
        <p:spPr>
          <a:xfrm>
            <a:off x="1240274" y="6564154"/>
            <a:ext cx="706993" cy="1014770"/>
          </a:xfrm>
          <a:prstGeom prst="roundRect">
            <a:avLst>
              <a:gd name="adj" fmla="val 6620"/>
            </a:avLst>
          </a:prstGeom>
          <a:solidFill>
            <a:srgbClr val="283157"/>
          </a:solidFill>
          <a:ln/>
        </p:spPr>
      </p:sp>
      <p:sp>
        <p:nvSpPr>
          <p:cNvPr id="28" name="Text 25"/>
          <p:cNvSpPr/>
          <p:nvPr/>
        </p:nvSpPr>
        <p:spPr>
          <a:xfrm>
            <a:off x="1457444" y="6905863"/>
            <a:ext cx="265033" cy="3313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20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5</a:t>
            </a:r>
            <a:endParaRPr lang="en-US" sz="2050" dirty="0"/>
          </a:p>
        </p:txBody>
      </p:sp>
      <p:sp>
        <p:nvSpPr>
          <p:cNvPr id="29" name="Text 26"/>
          <p:cNvSpPr/>
          <p:nvPr/>
        </p:nvSpPr>
        <p:spPr>
          <a:xfrm>
            <a:off x="2084903" y="6740843"/>
            <a:ext cx="2209324" cy="2762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Targeted Marketing</a:t>
            </a:r>
            <a:endParaRPr lang="en-US" sz="1700" dirty="0"/>
          </a:p>
        </p:txBody>
      </p:sp>
      <p:sp>
        <p:nvSpPr>
          <p:cNvPr id="30" name="Text 27"/>
          <p:cNvSpPr/>
          <p:nvPr/>
        </p:nvSpPr>
        <p:spPr>
          <a:xfrm>
            <a:off x="2084903" y="7099697"/>
            <a:ext cx="11128534" cy="2515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3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Focus on Young Adults and express-shipping users for maximum revenue impact</a:t>
            </a:r>
            <a:endParaRPr lang="en-US" sz="13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1191577"/>
            <a:ext cx="2121694" cy="426244"/>
          </a:xfrm>
          <a:prstGeom prst="roundRect">
            <a:avLst>
              <a:gd name="adj" fmla="val 17880"/>
            </a:avLst>
          </a:prstGeom>
          <a:solidFill>
            <a:srgbClr val="181E34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929878" y="1313974"/>
            <a:ext cx="181451" cy="18145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202055" y="1259562"/>
            <a:ext cx="1577340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DATASET OVERVIEW</a:t>
            </a: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793790" y="1708547"/>
            <a:ext cx="702825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The Foundation: Our Data</a:t>
            </a:r>
            <a:endParaRPr lang="en-US" sz="4450" dirty="0"/>
          </a:p>
        </p:txBody>
      </p:sp>
      <p:sp>
        <p:nvSpPr>
          <p:cNvPr id="6" name="Text 3"/>
          <p:cNvSpPr/>
          <p:nvPr/>
        </p:nvSpPr>
        <p:spPr>
          <a:xfrm>
            <a:off x="793790" y="2870835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3,900</a:t>
            </a:r>
            <a:endParaRPr lang="en-US" sz="5850" dirty="0"/>
          </a:p>
        </p:txBody>
      </p:sp>
      <p:sp>
        <p:nvSpPr>
          <p:cNvPr id="7" name="Text 4"/>
          <p:cNvSpPr/>
          <p:nvPr/>
        </p:nvSpPr>
        <p:spPr>
          <a:xfrm>
            <a:off x="1455420" y="390263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Total Purchases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793790" y="4393049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Transactions analyzed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5235893" y="2870835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18</a:t>
            </a:r>
            <a:endParaRPr lang="en-US" sz="5850" dirty="0"/>
          </a:p>
        </p:txBody>
      </p:sp>
      <p:sp>
        <p:nvSpPr>
          <p:cNvPr id="10" name="Text 7"/>
          <p:cNvSpPr/>
          <p:nvPr/>
        </p:nvSpPr>
        <p:spPr>
          <a:xfrm>
            <a:off x="5897523" y="390263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Data Points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235893" y="4393049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Features per transaction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9677995" y="2870835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50</a:t>
            </a:r>
            <a:endParaRPr lang="en-US" sz="5850" dirty="0"/>
          </a:p>
        </p:txBody>
      </p:sp>
      <p:sp>
        <p:nvSpPr>
          <p:cNvPr id="13" name="Text 10"/>
          <p:cNvSpPr/>
          <p:nvPr/>
        </p:nvSpPr>
        <p:spPr>
          <a:xfrm>
            <a:off x="10339626" y="390263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Locations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9677995" y="4393049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Geographic coverage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793790" y="5096113"/>
            <a:ext cx="308407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Key Features Captured</a:t>
            </a:r>
            <a:endParaRPr lang="en-US" sz="2200" dirty="0"/>
          </a:p>
        </p:txBody>
      </p:sp>
      <p:sp>
        <p:nvSpPr>
          <p:cNvPr id="16" name="Text 13"/>
          <p:cNvSpPr/>
          <p:nvPr/>
        </p:nvSpPr>
        <p:spPr>
          <a:xfrm>
            <a:off x="793790" y="5790605"/>
            <a:ext cx="13042821" cy="10887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Customer demographics: Age, Gender, Location, Subscription Status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Purchase details: Item, Category, Amount, Season, Size, Color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Shopping behavior: Discounts, Promo Codes, Previous Purchases, Review Ratings, Shipping Type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53900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0922" y="3175278"/>
            <a:ext cx="6939796" cy="6347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950"/>
              </a:lnSpc>
              <a:buNone/>
            </a:pPr>
            <a:r>
              <a:rPr lang="en-US" sz="39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Data Preparation &amp; Cleaning</a:t>
            </a:r>
            <a:endParaRPr lang="en-US" sz="3950" dirty="0"/>
          </a:p>
        </p:txBody>
      </p:sp>
      <p:sp>
        <p:nvSpPr>
          <p:cNvPr id="4" name="Text 1"/>
          <p:cNvSpPr/>
          <p:nvPr/>
        </p:nvSpPr>
        <p:spPr>
          <a:xfrm>
            <a:off x="710922" y="4082772"/>
            <a:ext cx="203121" cy="2538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50" dirty="0">
                <a:solidFill>
                  <a:srgbClr val="EBECEF"/>
                </a:solidFill>
                <a:latin typeface="Fraunces Light" pitchFamily="34" charset="0"/>
                <a:ea typeface="Fraunces Light" pitchFamily="34" charset="-122"/>
                <a:cs typeface="Fraunces Light" pitchFamily="34" charset="-120"/>
              </a:rPr>
              <a:t>01</a:t>
            </a:r>
            <a:endParaRPr lang="en-US" sz="1550" dirty="0"/>
          </a:p>
        </p:txBody>
      </p:sp>
      <p:sp>
        <p:nvSpPr>
          <p:cNvPr id="5" name="Shape 2"/>
          <p:cNvSpPr/>
          <p:nvPr/>
        </p:nvSpPr>
        <p:spPr>
          <a:xfrm>
            <a:off x="710922" y="4405074"/>
            <a:ext cx="6513314" cy="22860"/>
          </a:xfrm>
          <a:prstGeom prst="rect">
            <a:avLst/>
          </a:prstGeom>
          <a:solidFill>
            <a:srgbClr val="8C98CA"/>
          </a:solidFill>
          <a:ln/>
        </p:spPr>
      </p:sp>
      <p:sp>
        <p:nvSpPr>
          <p:cNvPr id="6" name="Text 3"/>
          <p:cNvSpPr/>
          <p:nvPr/>
        </p:nvSpPr>
        <p:spPr>
          <a:xfrm>
            <a:off x="710922" y="4552355"/>
            <a:ext cx="3349823" cy="317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Data Loading &amp; Exploration</a:t>
            </a:r>
            <a:endParaRPr lang="en-US" sz="1950" dirty="0"/>
          </a:p>
        </p:txBody>
      </p:sp>
      <p:sp>
        <p:nvSpPr>
          <p:cNvPr id="7" name="Text 4"/>
          <p:cNvSpPr/>
          <p:nvPr/>
        </p:nvSpPr>
        <p:spPr>
          <a:xfrm>
            <a:off x="710922" y="4978837"/>
            <a:ext cx="6513314" cy="6160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Imported dataset using pandas, examined structure with df.info() and summary statistics</a:t>
            </a:r>
            <a:endParaRPr lang="en-US" sz="1550" dirty="0"/>
          </a:p>
        </p:txBody>
      </p:sp>
      <p:sp>
        <p:nvSpPr>
          <p:cNvPr id="8" name="Text 5"/>
          <p:cNvSpPr/>
          <p:nvPr/>
        </p:nvSpPr>
        <p:spPr>
          <a:xfrm>
            <a:off x="7406045" y="4082772"/>
            <a:ext cx="203121" cy="2538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50" dirty="0">
                <a:solidFill>
                  <a:srgbClr val="EBECEF"/>
                </a:solidFill>
                <a:latin typeface="Fraunces Light" pitchFamily="34" charset="0"/>
                <a:ea typeface="Fraunces Light" pitchFamily="34" charset="-122"/>
                <a:cs typeface="Fraunces Light" pitchFamily="34" charset="-120"/>
              </a:rPr>
              <a:t>02</a:t>
            </a:r>
            <a:endParaRPr lang="en-US" sz="1550" dirty="0"/>
          </a:p>
        </p:txBody>
      </p:sp>
      <p:sp>
        <p:nvSpPr>
          <p:cNvPr id="9" name="Shape 6"/>
          <p:cNvSpPr/>
          <p:nvPr/>
        </p:nvSpPr>
        <p:spPr>
          <a:xfrm>
            <a:off x="7406045" y="4405074"/>
            <a:ext cx="6513433" cy="22860"/>
          </a:xfrm>
          <a:prstGeom prst="rect">
            <a:avLst/>
          </a:prstGeom>
          <a:solidFill>
            <a:srgbClr val="8C98CA"/>
          </a:solidFill>
          <a:ln/>
        </p:spPr>
      </p:sp>
      <p:sp>
        <p:nvSpPr>
          <p:cNvPr id="10" name="Text 7"/>
          <p:cNvSpPr/>
          <p:nvPr/>
        </p:nvSpPr>
        <p:spPr>
          <a:xfrm>
            <a:off x="7406045" y="4552355"/>
            <a:ext cx="2756535" cy="317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Missing Data Handling</a:t>
            </a:r>
            <a:endParaRPr lang="en-US" sz="1950" dirty="0"/>
          </a:p>
        </p:txBody>
      </p:sp>
      <p:sp>
        <p:nvSpPr>
          <p:cNvPr id="11" name="Text 8"/>
          <p:cNvSpPr/>
          <p:nvPr/>
        </p:nvSpPr>
        <p:spPr>
          <a:xfrm>
            <a:off x="7406045" y="4978837"/>
            <a:ext cx="6513433" cy="6160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Imputed 37 missing Review Rating values using median rating per product category</a:t>
            </a:r>
            <a:endParaRPr lang="en-US" sz="1550" dirty="0"/>
          </a:p>
        </p:txBody>
      </p:sp>
      <p:sp>
        <p:nvSpPr>
          <p:cNvPr id="12" name="Text 9"/>
          <p:cNvSpPr/>
          <p:nvPr/>
        </p:nvSpPr>
        <p:spPr>
          <a:xfrm>
            <a:off x="710922" y="5928955"/>
            <a:ext cx="203121" cy="2538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50" dirty="0">
                <a:solidFill>
                  <a:srgbClr val="EBECEF"/>
                </a:solidFill>
                <a:latin typeface="Fraunces Light" pitchFamily="34" charset="0"/>
                <a:ea typeface="Fraunces Light" pitchFamily="34" charset="-122"/>
                <a:cs typeface="Fraunces Light" pitchFamily="34" charset="-120"/>
              </a:rPr>
              <a:t>03</a:t>
            </a:r>
            <a:endParaRPr lang="en-US" sz="1550" dirty="0"/>
          </a:p>
        </p:txBody>
      </p:sp>
      <p:sp>
        <p:nvSpPr>
          <p:cNvPr id="13" name="Shape 10"/>
          <p:cNvSpPr/>
          <p:nvPr/>
        </p:nvSpPr>
        <p:spPr>
          <a:xfrm>
            <a:off x="710922" y="6251258"/>
            <a:ext cx="6513314" cy="22860"/>
          </a:xfrm>
          <a:prstGeom prst="rect">
            <a:avLst/>
          </a:prstGeom>
          <a:solidFill>
            <a:srgbClr val="8C98CA"/>
          </a:solidFill>
          <a:ln/>
        </p:spPr>
      </p:sp>
      <p:sp>
        <p:nvSpPr>
          <p:cNvPr id="14" name="Text 11"/>
          <p:cNvSpPr/>
          <p:nvPr/>
        </p:nvSpPr>
        <p:spPr>
          <a:xfrm>
            <a:off x="710922" y="6398538"/>
            <a:ext cx="2539008" cy="317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Feature Engineering</a:t>
            </a:r>
            <a:endParaRPr lang="en-US" sz="1950" dirty="0"/>
          </a:p>
        </p:txBody>
      </p:sp>
      <p:sp>
        <p:nvSpPr>
          <p:cNvPr id="15" name="Text 12"/>
          <p:cNvSpPr/>
          <p:nvPr/>
        </p:nvSpPr>
        <p:spPr>
          <a:xfrm>
            <a:off x="710922" y="6825020"/>
            <a:ext cx="6513314" cy="6160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Created age_group bins and purchase_frequency_days columns for deeper analysis</a:t>
            </a:r>
            <a:endParaRPr lang="en-US" sz="1550" dirty="0"/>
          </a:p>
        </p:txBody>
      </p:sp>
      <p:sp>
        <p:nvSpPr>
          <p:cNvPr id="16" name="Text 13"/>
          <p:cNvSpPr/>
          <p:nvPr/>
        </p:nvSpPr>
        <p:spPr>
          <a:xfrm>
            <a:off x="7406045" y="5928955"/>
            <a:ext cx="203121" cy="2538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50" dirty="0">
                <a:solidFill>
                  <a:srgbClr val="EBECEF"/>
                </a:solidFill>
                <a:latin typeface="Fraunces Light" pitchFamily="34" charset="0"/>
                <a:ea typeface="Fraunces Light" pitchFamily="34" charset="-122"/>
                <a:cs typeface="Fraunces Light" pitchFamily="34" charset="-120"/>
              </a:rPr>
              <a:t>04</a:t>
            </a:r>
            <a:endParaRPr lang="en-US" sz="1550" dirty="0"/>
          </a:p>
        </p:txBody>
      </p:sp>
      <p:sp>
        <p:nvSpPr>
          <p:cNvPr id="17" name="Shape 14"/>
          <p:cNvSpPr/>
          <p:nvPr/>
        </p:nvSpPr>
        <p:spPr>
          <a:xfrm>
            <a:off x="7406045" y="6251258"/>
            <a:ext cx="6513433" cy="22860"/>
          </a:xfrm>
          <a:prstGeom prst="rect">
            <a:avLst/>
          </a:prstGeom>
          <a:solidFill>
            <a:srgbClr val="8C98CA"/>
          </a:solidFill>
          <a:ln/>
        </p:spPr>
      </p:sp>
      <p:sp>
        <p:nvSpPr>
          <p:cNvPr id="18" name="Text 15"/>
          <p:cNvSpPr/>
          <p:nvPr/>
        </p:nvSpPr>
        <p:spPr>
          <a:xfrm>
            <a:off x="7406045" y="6398538"/>
            <a:ext cx="2553295" cy="317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Database Integration</a:t>
            </a:r>
            <a:endParaRPr lang="en-US" sz="1950" dirty="0"/>
          </a:p>
        </p:txBody>
      </p:sp>
      <p:sp>
        <p:nvSpPr>
          <p:cNvPr id="19" name="Text 16"/>
          <p:cNvSpPr/>
          <p:nvPr/>
        </p:nvSpPr>
        <p:spPr>
          <a:xfrm>
            <a:off x="7406045" y="6825020"/>
            <a:ext cx="6513433" cy="6160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Connected to PostgreSQL and loaded cleaned data for SQL analysis</a:t>
            </a:r>
            <a:endParaRPr lang="en-US" sz="15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757118"/>
            <a:ext cx="1671399" cy="426244"/>
          </a:xfrm>
          <a:prstGeom prst="roundRect">
            <a:avLst>
              <a:gd name="adj" fmla="val 17880"/>
            </a:avLst>
          </a:prstGeom>
          <a:solidFill>
            <a:srgbClr val="181E34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929878" y="879515"/>
            <a:ext cx="181451" cy="18145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202055" y="825103"/>
            <a:ext cx="1127046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SQL ANALYSIS</a:t>
            </a: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793790" y="1274088"/>
            <a:ext cx="1064835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Revenue Insights by Gender &amp; Shipping</a:t>
            </a:r>
            <a:endParaRPr lang="en-US" sz="44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578179"/>
            <a:ext cx="8284131" cy="4381738"/>
          </a:xfrm>
          <a:prstGeom prst="rect">
            <a:avLst/>
          </a:prstGeom>
        </p:spPr>
      </p:pic>
      <p:sp>
        <p:nvSpPr>
          <p:cNvPr id="7" name="Shape 3"/>
          <p:cNvSpPr/>
          <p:nvPr/>
        </p:nvSpPr>
        <p:spPr>
          <a:xfrm>
            <a:off x="4046696" y="6990398"/>
            <a:ext cx="226814" cy="226814"/>
          </a:xfrm>
          <a:prstGeom prst="roundRect">
            <a:avLst>
              <a:gd name="adj" fmla="val 8063"/>
            </a:avLst>
          </a:prstGeom>
          <a:solidFill>
            <a:srgbClr val="222949"/>
          </a:solidFill>
          <a:ln/>
        </p:spPr>
      </p:sp>
      <p:sp>
        <p:nvSpPr>
          <p:cNvPr id="8" name="Text 4"/>
          <p:cNvSpPr/>
          <p:nvPr/>
        </p:nvSpPr>
        <p:spPr>
          <a:xfrm>
            <a:off x="4334470" y="6990398"/>
            <a:ext cx="525185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Male</a:t>
            </a:r>
            <a:endParaRPr lang="en-US" sz="1750" dirty="0"/>
          </a:p>
        </p:txBody>
      </p:sp>
      <p:sp>
        <p:nvSpPr>
          <p:cNvPr id="9" name="Shape 5"/>
          <p:cNvSpPr/>
          <p:nvPr/>
        </p:nvSpPr>
        <p:spPr>
          <a:xfrm>
            <a:off x="5012055" y="6990398"/>
            <a:ext cx="226814" cy="226814"/>
          </a:xfrm>
          <a:prstGeom prst="roundRect">
            <a:avLst>
              <a:gd name="adj" fmla="val 8063"/>
            </a:avLst>
          </a:prstGeom>
          <a:solidFill>
            <a:srgbClr val="6C7CBB"/>
          </a:solidFill>
          <a:ln/>
        </p:spPr>
      </p:sp>
      <p:sp>
        <p:nvSpPr>
          <p:cNvPr id="10" name="Text 6"/>
          <p:cNvSpPr/>
          <p:nvPr/>
        </p:nvSpPr>
        <p:spPr>
          <a:xfrm>
            <a:off x="5299829" y="6990398"/>
            <a:ext cx="795218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Female</a:t>
            </a:r>
            <a:endParaRPr lang="en-US" sz="1750" dirty="0"/>
          </a:p>
        </p:txBody>
      </p:sp>
      <p:sp>
        <p:nvSpPr>
          <p:cNvPr id="11" name="Text 7"/>
          <p:cNvSpPr/>
          <p:nvPr/>
        </p:nvSpPr>
        <p:spPr>
          <a:xfrm>
            <a:off x="9638943" y="288333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Key Findings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9638943" y="3464481"/>
            <a:ext cx="4205168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Male customers generate 68% of total revenue ($157,890 vs $75,191). Express shipping users spend $2 more on average ($60.48 vs $58.46) than standard shipping customers.</a:t>
            </a:r>
            <a:endParaRPr lang="en-US" sz="1750" dirty="0"/>
          </a:p>
        </p:txBody>
      </p:sp>
      <p:sp>
        <p:nvSpPr>
          <p:cNvPr id="13" name="Text 9"/>
          <p:cNvSpPr/>
          <p:nvPr/>
        </p:nvSpPr>
        <p:spPr>
          <a:xfrm>
            <a:off x="9638943" y="5483066"/>
            <a:ext cx="4205168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High-spending discount users identified: 839 customers used discounts but still spent above average purchase amount.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2828" y="620197"/>
            <a:ext cx="9472255" cy="6454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50"/>
              </a:lnSpc>
              <a:buNone/>
            </a:pPr>
            <a:r>
              <a:rPr lang="en-US" sz="40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Top-Rated Products Drive Satisfaction</a:t>
            </a:r>
            <a:endParaRPr lang="en-US" sz="40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2828" y="1641753"/>
            <a:ext cx="1809512" cy="180951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22828" y="3686294"/>
            <a:ext cx="2581870" cy="3227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Gloves</a:t>
            </a:r>
            <a:endParaRPr lang="en-US" sz="2000" dirty="0"/>
          </a:p>
        </p:txBody>
      </p:sp>
      <p:sp>
        <p:nvSpPr>
          <p:cNvPr id="5" name="Text 2"/>
          <p:cNvSpPr/>
          <p:nvPr/>
        </p:nvSpPr>
        <p:spPr>
          <a:xfrm>
            <a:off x="722828" y="4121825"/>
            <a:ext cx="3119914" cy="315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6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Highest rated at 3.86 average</a:t>
            </a:r>
            <a:endParaRPr lang="en-US" sz="16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7772" y="1641753"/>
            <a:ext cx="1809512" cy="180951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077772" y="3686294"/>
            <a:ext cx="2581870" cy="3227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Sandals</a:t>
            </a:r>
            <a:endParaRPr lang="en-US" sz="2000" dirty="0"/>
          </a:p>
        </p:txBody>
      </p:sp>
      <p:sp>
        <p:nvSpPr>
          <p:cNvPr id="8" name="Text 4"/>
          <p:cNvSpPr/>
          <p:nvPr/>
        </p:nvSpPr>
        <p:spPr>
          <a:xfrm>
            <a:off x="4077772" y="4121825"/>
            <a:ext cx="3119914" cy="315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6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Strong performance at 3.84</a:t>
            </a:r>
            <a:endParaRPr lang="en-US" sz="160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2715" y="1641753"/>
            <a:ext cx="1809512" cy="1809512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432715" y="3686294"/>
            <a:ext cx="2581870" cy="3227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Boots</a:t>
            </a:r>
            <a:endParaRPr lang="en-US" sz="2000" dirty="0"/>
          </a:p>
        </p:txBody>
      </p:sp>
      <p:sp>
        <p:nvSpPr>
          <p:cNvPr id="11" name="Text 6"/>
          <p:cNvSpPr/>
          <p:nvPr/>
        </p:nvSpPr>
        <p:spPr>
          <a:xfrm>
            <a:off x="7432715" y="4121825"/>
            <a:ext cx="3119914" cy="315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6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Customer favorite at 3.82</a:t>
            </a:r>
            <a:endParaRPr lang="en-US" sz="160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87658" y="1641753"/>
            <a:ext cx="1809512" cy="1809512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0787658" y="3686294"/>
            <a:ext cx="2581870" cy="3227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Hat</a:t>
            </a:r>
            <a:endParaRPr lang="en-US" sz="2000" dirty="0"/>
          </a:p>
        </p:txBody>
      </p:sp>
      <p:sp>
        <p:nvSpPr>
          <p:cNvPr id="14" name="Text 8"/>
          <p:cNvSpPr/>
          <p:nvPr/>
        </p:nvSpPr>
        <p:spPr>
          <a:xfrm>
            <a:off x="10787658" y="4121825"/>
            <a:ext cx="3119914" cy="315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6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High satisfaction at 3.80</a:t>
            </a:r>
            <a:endParaRPr lang="en-US" sz="1600" dirty="0"/>
          </a:p>
        </p:txBody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2828" y="4813578"/>
            <a:ext cx="1809512" cy="1809512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722828" y="6858119"/>
            <a:ext cx="2581870" cy="3227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Skirt</a:t>
            </a:r>
            <a:endParaRPr lang="en-US" sz="2000" dirty="0"/>
          </a:p>
        </p:txBody>
      </p:sp>
      <p:sp>
        <p:nvSpPr>
          <p:cNvPr id="17" name="Text 10"/>
          <p:cNvSpPr/>
          <p:nvPr/>
        </p:nvSpPr>
        <p:spPr>
          <a:xfrm>
            <a:off x="722828" y="7293650"/>
            <a:ext cx="3119914" cy="315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6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Top five at 3.78 rating</a:t>
            </a:r>
            <a:endParaRPr lang="en-US" sz="16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2708" y="811530"/>
            <a:ext cx="6917769" cy="6363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00"/>
              </a:lnSpc>
              <a:buNone/>
            </a:pPr>
            <a:r>
              <a:rPr lang="en-US" sz="40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Subscription Status Analysis</a:t>
            </a:r>
            <a:endParaRPr lang="en-US" sz="4000" dirty="0"/>
          </a:p>
        </p:txBody>
      </p:sp>
      <p:sp>
        <p:nvSpPr>
          <p:cNvPr id="3" name="Text 1"/>
          <p:cNvSpPr/>
          <p:nvPr/>
        </p:nvSpPr>
        <p:spPr>
          <a:xfrm>
            <a:off x="712708" y="1521023"/>
            <a:ext cx="3074194" cy="3181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The Numbers Tell a Story</a:t>
            </a:r>
            <a:endParaRPr lang="en-US" sz="2000" dirty="0"/>
          </a:p>
        </p:txBody>
      </p:sp>
      <p:sp>
        <p:nvSpPr>
          <p:cNvPr id="4" name="Text 2"/>
          <p:cNvSpPr/>
          <p:nvPr/>
        </p:nvSpPr>
        <p:spPr>
          <a:xfrm>
            <a:off x="712708" y="2113359"/>
            <a:ext cx="13204984" cy="6181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6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Only 27% of customers (1,053) have active subscriptions, while 73% (2,847) remain non-subscribers. Interestingly, non-subscribers generate higher total revenue ($170,436 vs $62,645) due to volume, though average spend is nearly identical ($59.87 vs $59.49).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712708" y="2937153"/>
            <a:ext cx="13204984" cy="6181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6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Among repeat buyers with 5+ purchases, 958 are subscribers while 2,518 are not—revealing significant untapped subscription potential.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2704386" y="5084445"/>
            <a:ext cx="2504599" cy="508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000"/>
              </a:lnSpc>
              <a:buNone/>
            </a:pPr>
            <a:r>
              <a:rPr lang="en-US" sz="40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27%</a:t>
            </a:r>
            <a:endParaRPr lang="en-US" sz="4000" dirty="0"/>
          </a:p>
        </p:txBody>
      </p:sp>
      <p:pic>
        <p:nvPicPr>
          <p:cNvPr id="7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29589" y="3811786"/>
            <a:ext cx="3054429" cy="3054429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2684026" y="7099816"/>
            <a:ext cx="2545437" cy="3181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Subscribers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9421058" y="5084445"/>
            <a:ext cx="2504599" cy="508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000"/>
              </a:lnSpc>
              <a:buNone/>
            </a:pPr>
            <a:r>
              <a:rPr lang="en-US" sz="40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73%</a:t>
            </a:r>
            <a:endParaRPr lang="en-US" sz="4000" dirty="0"/>
          </a:p>
        </p:txBody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6262" y="3811786"/>
            <a:ext cx="3054429" cy="3054429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9400818" y="7099816"/>
            <a:ext cx="2545437" cy="3181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Non-Subscribers</a:t>
            </a:r>
            <a:endParaRPr lang="en-US" sz="20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67187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Customer Segmentation Reveals Loyalty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429595"/>
            <a:ext cx="2367558" cy="3128129"/>
          </a:xfrm>
          <a:prstGeom prst="roundRect">
            <a:avLst>
              <a:gd name="adj" fmla="val 4024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14624" y="3664029"/>
            <a:ext cx="189869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Loyal Customers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14624" y="4508778"/>
            <a:ext cx="1898690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3,116 customers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(80%) form the core base with consistent purchase history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8874562" y="3429595"/>
            <a:ext cx="2367558" cy="3128129"/>
          </a:xfrm>
          <a:prstGeom prst="roundRect">
            <a:avLst>
              <a:gd name="adj" fmla="val 4024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9108996" y="3664029"/>
            <a:ext cx="189869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Returning Shoppers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9108996" y="4508778"/>
            <a:ext cx="1898690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701 customers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(18%) show repeat behavior and growth potential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11468933" y="3429595"/>
            <a:ext cx="2367558" cy="3128129"/>
          </a:xfrm>
          <a:prstGeom prst="roundRect">
            <a:avLst>
              <a:gd name="adj" fmla="val 4024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1703368" y="3664029"/>
            <a:ext cx="189869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New Buyers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1703368" y="4154448"/>
            <a:ext cx="189869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83 customers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(2%) represent fresh acquisition opportunities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749498"/>
            <a:ext cx="1995964" cy="441484"/>
          </a:xfrm>
          <a:prstGeom prst="roundRect">
            <a:avLst>
              <a:gd name="adj" fmla="val 17263"/>
            </a:avLst>
          </a:prstGeom>
          <a:noFill/>
          <a:ln w="7620">
            <a:solidFill>
              <a:srgbClr val="8C98CA"/>
            </a:solidFill>
            <a:prstDash val="solid"/>
          </a:ln>
        </p:spPr>
      </p:sp>
      <p:sp>
        <p:nvSpPr>
          <p:cNvPr id="3" name="Text 1"/>
          <p:cNvSpPr/>
          <p:nvPr/>
        </p:nvSpPr>
        <p:spPr>
          <a:xfrm>
            <a:off x="937498" y="825103"/>
            <a:ext cx="1708547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8C98CA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DISCOUNT STRATEGY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793790" y="1281708"/>
            <a:ext cx="822769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Discount-Dependent Products</a:t>
            </a:r>
            <a:endParaRPr lang="en-US" sz="44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585799"/>
            <a:ext cx="8284131" cy="4639032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9638943" y="2890957"/>
            <a:ext cx="298561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Strategic Implications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9638943" y="3472101"/>
            <a:ext cx="4205168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Five products show discount rates near 50%, indicating heavy reliance on promotions. This presents an opportunity to balance sales volume with margin protection.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9638943" y="5490686"/>
            <a:ext cx="4205168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Consider testing price elasticity and repositioning these items to reduce discount dependency while maintaining customer interest.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63692"/>
            <a:ext cx="1106233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Revenue Performance by Age &amp; Category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319695"/>
            <a:ext cx="8284131" cy="463903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9638943" y="223944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Category Leaders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9638943" y="2820591"/>
            <a:ext cx="420516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Clothing dominates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with 1,737 purchases across top items: Blouse, Pants, and Shirt.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9638943" y="4113371"/>
            <a:ext cx="420516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Accessories follow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led by Jewelry, Sunglasses, and Belt.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9638943" y="5043249"/>
            <a:ext cx="420516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Footwear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shows strength in Sandals, Shoes, and Sneakers.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9638943" y="5973128"/>
            <a:ext cx="420516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Young Adults drive highest revenue at $62,143, making them prime targets for marketing campaigns.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2026-02-04T11:30:10Z</dcterms:created>
  <dcterms:modified xsi:type="dcterms:W3CDTF">2026-02-04T11:30:10Z</dcterms:modified>
</cp:coreProperties>
</file>